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71" r:id="rId11"/>
    <p:sldId id="273" r:id="rId12"/>
    <p:sldId id="274" r:id="rId13"/>
    <p:sldId id="275" r:id="rId14"/>
    <p:sldId id="276" r:id="rId15"/>
    <p:sldId id="277" r:id="rId16"/>
    <p:sldId id="278" r:id="rId17"/>
    <p:sldId id="279" r:id="rId18"/>
    <p:sldId id="280" r:id="rId19"/>
    <p:sldId id="281" r:id="rId20"/>
    <p:sldId id="285" r:id="rId21"/>
    <p:sldId id="282" r:id="rId22"/>
    <p:sldId id="283" r:id="rId23"/>
    <p:sldId id="284" r:id="rId24"/>
    <p:sldId id="270" r:id="rId25"/>
    <p:sldId id="265" r:id="rId26"/>
    <p:sldId id="266" r:id="rId27"/>
    <p:sldId id="267" r:id="rId28"/>
    <p:sldId id="268" r:id="rId29"/>
    <p:sldId id="269" r:id="rId30"/>
  </p:sldIdLst>
  <p:sldSz cx="9144000" cy="5143500" type="screen16x9"/>
  <p:notesSz cx="6858000" cy="9144000"/>
  <p:embeddedFontLst>
    <p:embeddedFont>
      <p:font typeface="Maven Pro" panose="020B0604020202020204" charset="0"/>
      <p:regular r:id="rId32"/>
      <p:bold r:id="rId33"/>
    </p:embeddedFont>
    <p:embeddedFont>
      <p:font typeface="Nunito"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72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presProps" Target="presProps.xml"/></Relationships>
</file>

<file path=ppt/media/image1.png>
</file>

<file path=ppt/media/image10.jpg>
</file>

<file path=ppt/media/image11.png>
</file>

<file path=ppt/media/image2.pn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19315550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Shape 2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5" name="Shape 2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2528575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Shape 3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6" name="Shape 31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2916441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Shape 3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1" name="Shape 3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362846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Shape 3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6" name="Shape 32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7265709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Shape 3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1" name="Shape 33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518317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Shape 3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8" name="Shape 33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9423767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Shape 3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5" name="Shape 34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6956331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Shape 2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1" name="Shape 28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6110047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6" name="Shape 28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614663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Shape 2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1" name="Shape 29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805265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4419535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Shape 3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1" name="Shape 30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3869464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6" name="Shape 30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888119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Shape 3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1" name="Shape 3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5503499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Shape 3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6" name="Shape 31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007483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Shape 10"/>
          <p:cNvGrpSpPr/>
          <p:nvPr/>
        </p:nvGrpSpPr>
        <p:grpSpPr>
          <a:xfrm>
            <a:off x="7343003" y="3409675"/>
            <a:ext cx="1691422" cy="1732548"/>
            <a:chOff x="7343003" y="3409675"/>
            <a:chExt cx="1691422" cy="1732548"/>
          </a:xfrm>
        </p:grpSpPr>
        <p:grpSp>
          <p:nvGrpSpPr>
            <p:cNvPr id="11" name="Shape 11"/>
            <p:cNvGrpSpPr/>
            <p:nvPr/>
          </p:nvGrpSpPr>
          <p:grpSpPr>
            <a:xfrm>
              <a:off x="7343003" y="4453711"/>
              <a:ext cx="316800" cy="688513"/>
              <a:chOff x="7343003" y="4453711"/>
              <a:chExt cx="316800" cy="688513"/>
            </a:xfrm>
          </p:grpSpPr>
          <p:sp>
            <p:nvSpPr>
              <p:cNvPr id="12" name="Shape 1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4" name="Shape 14"/>
            <p:cNvGrpSpPr/>
            <p:nvPr/>
          </p:nvGrpSpPr>
          <p:grpSpPr>
            <a:xfrm>
              <a:off x="7801210" y="4105700"/>
              <a:ext cx="316800" cy="1036523"/>
              <a:chOff x="7801210" y="4105700"/>
              <a:chExt cx="316800" cy="1036523"/>
            </a:xfrm>
          </p:grpSpPr>
          <p:sp>
            <p:nvSpPr>
              <p:cNvPr id="15" name="Shape 15"/>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Shape 16"/>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Shape 17"/>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 name="Shape 18"/>
            <p:cNvGrpSpPr/>
            <p:nvPr/>
          </p:nvGrpSpPr>
          <p:grpSpPr>
            <a:xfrm>
              <a:off x="8259418" y="3757688"/>
              <a:ext cx="316800" cy="1384535"/>
              <a:chOff x="8259418" y="3757688"/>
              <a:chExt cx="316800" cy="1384535"/>
            </a:xfrm>
          </p:grpSpPr>
          <p:sp>
            <p:nvSpPr>
              <p:cNvPr id="19" name="Shape 19"/>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3" name="Shape 23"/>
            <p:cNvGrpSpPr/>
            <p:nvPr/>
          </p:nvGrpSpPr>
          <p:grpSpPr>
            <a:xfrm>
              <a:off x="8717625" y="3409675"/>
              <a:ext cx="316800" cy="1732548"/>
              <a:chOff x="8717625" y="3409675"/>
              <a:chExt cx="316800" cy="1732548"/>
            </a:xfrm>
          </p:grpSpPr>
          <p:sp>
            <p:nvSpPr>
              <p:cNvPr id="24" name="Shape 24"/>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grpSp>
        <p:nvGrpSpPr>
          <p:cNvPr id="29" name="Shape 29"/>
          <p:cNvGrpSpPr/>
          <p:nvPr/>
        </p:nvGrpSpPr>
        <p:grpSpPr>
          <a:xfrm>
            <a:off x="5043503" y="0"/>
            <a:ext cx="3814072" cy="3839102"/>
            <a:chOff x="5043503" y="0"/>
            <a:chExt cx="3814072" cy="3839102"/>
          </a:xfrm>
        </p:grpSpPr>
        <p:sp>
          <p:nvSpPr>
            <p:cNvPr id="30" name="Shape 30"/>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2" name="Shape 32"/>
            <p:cNvGrpSpPr/>
            <p:nvPr/>
          </p:nvGrpSpPr>
          <p:grpSpPr>
            <a:xfrm>
              <a:off x="7647812" y="2704283"/>
              <a:ext cx="635219" cy="635219"/>
              <a:chOff x="6725724" y="2701260"/>
              <a:chExt cx="1208101" cy="1208100"/>
            </a:xfrm>
          </p:grpSpPr>
          <p:sp>
            <p:nvSpPr>
              <p:cNvPr id="33" name="Shape 33"/>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6" name="Shape 36"/>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7" name="Shape 37"/>
            <p:cNvGrpSpPr/>
            <p:nvPr/>
          </p:nvGrpSpPr>
          <p:grpSpPr>
            <a:xfrm>
              <a:off x="7952720" y="179238"/>
              <a:ext cx="873165" cy="873003"/>
              <a:chOff x="7754428" y="208725"/>
              <a:chExt cx="541800" cy="541800"/>
            </a:xfrm>
          </p:grpSpPr>
          <p:sp>
            <p:nvSpPr>
              <p:cNvPr id="38" name="Shape 38"/>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Shape 39"/>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0" name="Shape 40"/>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Shape 41"/>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 name="Shape 4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 name="Shape 43"/>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 name="Shape 45"/>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6" name="Shape 46"/>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Shape 47"/>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Shape 4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Shape 142"/>
          <p:cNvGrpSpPr/>
          <p:nvPr/>
        </p:nvGrpSpPr>
        <p:grpSpPr>
          <a:xfrm>
            <a:off x="52" y="4099200"/>
            <a:ext cx="9144036" cy="1044300"/>
            <a:chOff x="52" y="4099200"/>
            <a:chExt cx="9144036" cy="1044300"/>
          </a:xfrm>
        </p:grpSpPr>
        <p:grpSp>
          <p:nvGrpSpPr>
            <p:cNvPr id="143" name="Shape 143"/>
            <p:cNvGrpSpPr/>
            <p:nvPr/>
          </p:nvGrpSpPr>
          <p:grpSpPr>
            <a:xfrm>
              <a:off x="52" y="4309200"/>
              <a:ext cx="231622" cy="834300"/>
              <a:chOff x="2688737" y="4301380"/>
              <a:chExt cx="231900" cy="834300"/>
            </a:xfrm>
          </p:grpSpPr>
          <p:sp>
            <p:nvSpPr>
              <p:cNvPr id="144" name="Shape 144"/>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Shape 145"/>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Shape 146"/>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7" name="Shape 147"/>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48" name="Shape 148"/>
            <p:cNvGrpSpPr/>
            <p:nvPr/>
          </p:nvGrpSpPr>
          <p:grpSpPr>
            <a:xfrm>
              <a:off x="371406" y="4099200"/>
              <a:ext cx="231622" cy="1044300"/>
              <a:chOff x="2688737" y="4091380"/>
              <a:chExt cx="231900" cy="1044300"/>
            </a:xfrm>
          </p:grpSpPr>
          <p:sp>
            <p:nvSpPr>
              <p:cNvPr id="149" name="Shape 149"/>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0" name="Shape 150"/>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Shape 15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2" name="Shape 152"/>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3" name="Shape 153"/>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54" name="Shape 154"/>
            <p:cNvGrpSpPr/>
            <p:nvPr/>
          </p:nvGrpSpPr>
          <p:grpSpPr>
            <a:xfrm>
              <a:off x="742761" y="4309200"/>
              <a:ext cx="231622" cy="834300"/>
              <a:chOff x="2688737" y="4301380"/>
              <a:chExt cx="231900" cy="834300"/>
            </a:xfrm>
          </p:grpSpPr>
          <p:sp>
            <p:nvSpPr>
              <p:cNvPr id="155" name="Shape 155"/>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7" name="Shape 157"/>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8" name="Shape 158"/>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59" name="Shape 159"/>
            <p:cNvGrpSpPr/>
            <p:nvPr/>
          </p:nvGrpSpPr>
          <p:grpSpPr>
            <a:xfrm>
              <a:off x="1114115" y="4518900"/>
              <a:ext cx="231622" cy="624600"/>
              <a:chOff x="2688737" y="4511080"/>
              <a:chExt cx="231900" cy="624600"/>
            </a:xfrm>
          </p:grpSpPr>
          <p:sp>
            <p:nvSpPr>
              <p:cNvPr id="160" name="Shape 160"/>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1" name="Shape 16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2" name="Shape 162"/>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63" name="Shape 163"/>
            <p:cNvGrpSpPr/>
            <p:nvPr/>
          </p:nvGrpSpPr>
          <p:grpSpPr>
            <a:xfrm>
              <a:off x="1856753" y="4099200"/>
              <a:ext cx="231600" cy="1044300"/>
              <a:chOff x="1856753" y="4099200"/>
              <a:chExt cx="231600" cy="1044300"/>
            </a:xfrm>
          </p:grpSpPr>
          <p:sp>
            <p:nvSpPr>
              <p:cNvPr id="164" name="Shape 164"/>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5" name="Shape 165"/>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6" name="Shape 166"/>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7" name="Shape 167"/>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8" name="Shape 168"/>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69" name="Shape 169"/>
            <p:cNvGrpSpPr/>
            <p:nvPr/>
          </p:nvGrpSpPr>
          <p:grpSpPr>
            <a:xfrm>
              <a:off x="2228107" y="4309200"/>
              <a:ext cx="231600" cy="834300"/>
              <a:chOff x="2228107" y="4309200"/>
              <a:chExt cx="231600" cy="834300"/>
            </a:xfrm>
          </p:grpSpPr>
          <p:sp>
            <p:nvSpPr>
              <p:cNvPr id="170" name="Shape 170"/>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2" name="Shape 172"/>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3" name="Shape 173"/>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74" name="Shape 174"/>
            <p:cNvGrpSpPr/>
            <p:nvPr/>
          </p:nvGrpSpPr>
          <p:grpSpPr>
            <a:xfrm>
              <a:off x="2599462" y="4518900"/>
              <a:ext cx="231600" cy="624600"/>
              <a:chOff x="2599462" y="4518900"/>
              <a:chExt cx="231600" cy="624600"/>
            </a:xfrm>
          </p:grpSpPr>
          <p:sp>
            <p:nvSpPr>
              <p:cNvPr id="175" name="Shape 175"/>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7" name="Shape 177"/>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78" name="Shape 178"/>
            <p:cNvGrpSpPr/>
            <p:nvPr/>
          </p:nvGrpSpPr>
          <p:grpSpPr>
            <a:xfrm>
              <a:off x="3342171" y="4099200"/>
              <a:ext cx="231600" cy="1044300"/>
              <a:chOff x="3342171" y="4099200"/>
              <a:chExt cx="231600" cy="1044300"/>
            </a:xfrm>
          </p:grpSpPr>
          <p:sp>
            <p:nvSpPr>
              <p:cNvPr id="179" name="Shape 179"/>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0" name="Shape 180"/>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1" name="Shape 18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2" name="Shape 182"/>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3" name="Shape 183"/>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4" name="Shape 184"/>
            <p:cNvGrpSpPr/>
            <p:nvPr/>
          </p:nvGrpSpPr>
          <p:grpSpPr>
            <a:xfrm>
              <a:off x="3713525" y="4309200"/>
              <a:ext cx="231600" cy="834300"/>
              <a:chOff x="3713525" y="4309200"/>
              <a:chExt cx="231600" cy="834300"/>
            </a:xfrm>
          </p:grpSpPr>
          <p:sp>
            <p:nvSpPr>
              <p:cNvPr id="185" name="Shape 185"/>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6" name="Shape 186"/>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7" name="Shape 187"/>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8" name="Shape 188"/>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9" name="Shape 189"/>
            <p:cNvGrpSpPr/>
            <p:nvPr/>
          </p:nvGrpSpPr>
          <p:grpSpPr>
            <a:xfrm>
              <a:off x="1485398" y="4309200"/>
              <a:ext cx="231600" cy="834300"/>
              <a:chOff x="1485398" y="4309200"/>
              <a:chExt cx="231600" cy="834300"/>
            </a:xfrm>
          </p:grpSpPr>
          <p:sp>
            <p:nvSpPr>
              <p:cNvPr id="190" name="Shape 190"/>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1" name="Shape 19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2" name="Shape 192"/>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3" name="Shape 193"/>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94" name="Shape 194"/>
            <p:cNvGrpSpPr/>
            <p:nvPr/>
          </p:nvGrpSpPr>
          <p:grpSpPr>
            <a:xfrm>
              <a:off x="4084879" y="4518900"/>
              <a:ext cx="231600" cy="624600"/>
              <a:chOff x="4084879" y="4518900"/>
              <a:chExt cx="231600" cy="624600"/>
            </a:xfrm>
          </p:grpSpPr>
          <p:sp>
            <p:nvSpPr>
              <p:cNvPr id="195" name="Shape 195"/>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6" name="Shape 196"/>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7" name="Shape 197"/>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98" name="Shape 198"/>
            <p:cNvGrpSpPr/>
            <p:nvPr/>
          </p:nvGrpSpPr>
          <p:grpSpPr>
            <a:xfrm>
              <a:off x="2970816" y="4309200"/>
              <a:ext cx="231600" cy="834300"/>
              <a:chOff x="2970816" y="4309200"/>
              <a:chExt cx="231600" cy="834300"/>
            </a:xfrm>
          </p:grpSpPr>
          <p:sp>
            <p:nvSpPr>
              <p:cNvPr id="199" name="Shape 199"/>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0" name="Shape 200"/>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Shape 20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2" name="Shape 202"/>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03" name="Shape 203"/>
            <p:cNvGrpSpPr/>
            <p:nvPr/>
          </p:nvGrpSpPr>
          <p:grpSpPr>
            <a:xfrm>
              <a:off x="4456234" y="4309200"/>
              <a:ext cx="231600" cy="834300"/>
              <a:chOff x="4456234" y="4309200"/>
              <a:chExt cx="231600" cy="834300"/>
            </a:xfrm>
          </p:grpSpPr>
          <p:sp>
            <p:nvSpPr>
              <p:cNvPr id="204" name="Shape 204"/>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5" name="Shape 205"/>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6" name="Shape 206"/>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7" name="Shape 207"/>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08" name="Shape 208"/>
            <p:cNvGrpSpPr/>
            <p:nvPr/>
          </p:nvGrpSpPr>
          <p:grpSpPr>
            <a:xfrm>
              <a:off x="4827588" y="4099200"/>
              <a:ext cx="231600" cy="1044300"/>
              <a:chOff x="4827588" y="4099200"/>
              <a:chExt cx="231600" cy="1044300"/>
            </a:xfrm>
          </p:grpSpPr>
          <p:sp>
            <p:nvSpPr>
              <p:cNvPr id="209" name="Shape 209"/>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0" name="Shape 210"/>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1" name="Shape 2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2" name="Shape 212"/>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3" name="Shape 213"/>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14" name="Shape 214"/>
            <p:cNvGrpSpPr/>
            <p:nvPr/>
          </p:nvGrpSpPr>
          <p:grpSpPr>
            <a:xfrm>
              <a:off x="5198943" y="4309200"/>
              <a:ext cx="231600" cy="834300"/>
              <a:chOff x="5198943" y="4309200"/>
              <a:chExt cx="231600" cy="834300"/>
            </a:xfrm>
          </p:grpSpPr>
          <p:sp>
            <p:nvSpPr>
              <p:cNvPr id="215" name="Shape 215"/>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6" name="Shape 216"/>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7" name="Shape 217"/>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8" name="Shape 218"/>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19" name="Shape 219"/>
            <p:cNvGrpSpPr/>
            <p:nvPr/>
          </p:nvGrpSpPr>
          <p:grpSpPr>
            <a:xfrm>
              <a:off x="5570297" y="4518900"/>
              <a:ext cx="231600" cy="624600"/>
              <a:chOff x="5570297" y="4518900"/>
              <a:chExt cx="231600" cy="624600"/>
            </a:xfrm>
          </p:grpSpPr>
          <p:sp>
            <p:nvSpPr>
              <p:cNvPr id="220" name="Shape 220"/>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1" name="Shape 22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2" name="Shape 222"/>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23" name="Shape 223"/>
            <p:cNvGrpSpPr/>
            <p:nvPr/>
          </p:nvGrpSpPr>
          <p:grpSpPr>
            <a:xfrm>
              <a:off x="5941652" y="4309200"/>
              <a:ext cx="231600" cy="834300"/>
              <a:chOff x="5941652" y="4309200"/>
              <a:chExt cx="231600" cy="834300"/>
            </a:xfrm>
          </p:grpSpPr>
          <p:sp>
            <p:nvSpPr>
              <p:cNvPr id="224" name="Shape 224"/>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5" name="Shape 225"/>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6" name="Shape 226"/>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7" name="Shape 227"/>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28" name="Shape 228"/>
            <p:cNvGrpSpPr/>
            <p:nvPr/>
          </p:nvGrpSpPr>
          <p:grpSpPr>
            <a:xfrm>
              <a:off x="6313006" y="4099200"/>
              <a:ext cx="231600" cy="1044300"/>
              <a:chOff x="6313006" y="4099200"/>
              <a:chExt cx="231600" cy="1044300"/>
            </a:xfrm>
          </p:grpSpPr>
          <p:sp>
            <p:nvSpPr>
              <p:cNvPr id="229" name="Shape 229"/>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0" name="Shape 230"/>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1" name="Shape 23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2" name="Shape 232"/>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3" name="Shape 233"/>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34" name="Shape 234"/>
            <p:cNvGrpSpPr/>
            <p:nvPr/>
          </p:nvGrpSpPr>
          <p:grpSpPr>
            <a:xfrm>
              <a:off x="6684361" y="4309200"/>
              <a:ext cx="231600" cy="834300"/>
              <a:chOff x="6684361" y="4309200"/>
              <a:chExt cx="231600" cy="834300"/>
            </a:xfrm>
          </p:grpSpPr>
          <p:sp>
            <p:nvSpPr>
              <p:cNvPr id="235" name="Shape 235"/>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6" name="Shape 236"/>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8" name="Shape 238"/>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39" name="Shape 239"/>
            <p:cNvGrpSpPr/>
            <p:nvPr/>
          </p:nvGrpSpPr>
          <p:grpSpPr>
            <a:xfrm>
              <a:off x="7055715" y="4518900"/>
              <a:ext cx="231600" cy="624600"/>
              <a:chOff x="7055715" y="4518900"/>
              <a:chExt cx="231600" cy="624600"/>
            </a:xfrm>
          </p:grpSpPr>
          <p:sp>
            <p:nvSpPr>
              <p:cNvPr id="240" name="Shape 240"/>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1" name="Shape 24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2" name="Shape 242"/>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43" name="Shape 243"/>
            <p:cNvGrpSpPr/>
            <p:nvPr/>
          </p:nvGrpSpPr>
          <p:grpSpPr>
            <a:xfrm>
              <a:off x="7798424" y="4099200"/>
              <a:ext cx="231600" cy="1044300"/>
              <a:chOff x="7798424" y="4099200"/>
              <a:chExt cx="231600" cy="1044300"/>
            </a:xfrm>
          </p:grpSpPr>
          <p:sp>
            <p:nvSpPr>
              <p:cNvPr id="244" name="Shape 244"/>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5" name="Shape 245"/>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6" name="Shape 246"/>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7" name="Shape 247"/>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8" name="Shape 248"/>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49" name="Shape 249"/>
            <p:cNvGrpSpPr/>
            <p:nvPr/>
          </p:nvGrpSpPr>
          <p:grpSpPr>
            <a:xfrm>
              <a:off x="8169779" y="4309200"/>
              <a:ext cx="231600" cy="834300"/>
              <a:chOff x="8169779" y="4309200"/>
              <a:chExt cx="231600" cy="834300"/>
            </a:xfrm>
          </p:grpSpPr>
          <p:sp>
            <p:nvSpPr>
              <p:cNvPr id="250" name="Shape 250"/>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1" name="Shape 25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2" name="Shape 252"/>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3" name="Shape 253"/>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54" name="Shape 254"/>
            <p:cNvGrpSpPr/>
            <p:nvPr/>
          </p:nvGrpSpPr>
          <p:grpSpPr>
            <a:xfrm>
              <a:off x="7427070" y="4309200"/>
              <a:ext cx="231600" cy="834300"/>
              <a:chOff x="7427070" y="4309200"/>
              <a:chExt cx="231600" cy="834300"/>
            </a:xfrm>
          </p:grpSpPr>
          <p:sp>
            <p:nvSpPr>
              <p:cNvPr id="255" name="Shape 255"/>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6" name="Shape 256"/>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7" name="Shape 257"/>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8" name="Shape 258"/>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59" name="Shape 259"/>
            <p:cNvGrpSpPr/>
            <p:nvPr/>
          </p:nvGrpSpPr>
          <p:grpSpPr>
            <a:xfrm>
              <a:off x="8541133" y="4518900"/>
              <a:ext cx="231600" cy="624600"/>
              <a:chOff x="8541133" y="4518900"/>
              <a:chExt cx="231600" cy="624600"/>
            </a:xfrm>
          </p:grpSpPr>
          <p:sp>
            <p:nvSpPr>
              <p:cNvPr id="260" name="Shape 260"/>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1" name="Shape 26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2" name="Shape 262"/>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63" name="Shape 263"/>
            <p:cNvGrpSpPr/>
            <p:nvPr/>
          </p:nvGrpSpPr>
          <p:grpSpPr>
            <a:xfrm>
              <a:off x="8912488" y="4309200"/>
              <a:ext cx="231600" cy="834300"/>
              <a:chOff x="8912488" y="4309200"/>
              <a:chExt cx="231600" cy="834300"/>
            </a:xfrm>
          </p:grpSpPr>
          <p:sp>
            <p:nvSpPr>
              <p:cNvPr id="264" name="Shape 264"/>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5" name="Shape 265"/>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6" name="Shape 266"/>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7" name="Shape 267"/>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268" name="Shape 268"/>
          <p:cNvSpPr txBox="1">
            <a:spLocks noGrp="1"/>
          </p:cNvSpPr>
          <p:nvPr>
            <p:ph type="title"/>
          </p:nvPr>
        </p:nvSpPr>
        <p:spPr>
          <a:xfrm>
            <a:off x="1388625" y="772725"/>
            <a:ext cx="6366900" cy="1863300"/>
          </a:xfrm>
          <a:prstGeom prst="rect">
            <a:avLst/>
          </a:prstGeom>
        </p:spPr>
        <p:txBody>
          <a:bodyPr spcFirstLastPara="1" wrap="square" lIns="91425" tIns="91425" rIns="91425" bIns="91425" anchor="ctr" anchorCtr="0"/>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endParaRPr/>
          </a:p>
        </p:txBody>
      </p:sp>
      <p:sp>
        <p:nvSpPr>
          <p:cNvPr id="269" name="Shape 269"/>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1600"/>
              </a:spcBef>
              <a:spcAft>
                <a:spcPts val="0"/>
              </a:spcAft>
              <a:buClr>
                <a:schemeClr val="lt1"/>
              </a:buClr>
              <a:buSzPts val="1100"/>
              <a:buChar char="○"/>
              <a:defRPr>
                <a:solidFill>
                  <a:schemeClr val="lt1"/>
                </a:solidFill>
              </a:defRPr>
            </a:lvl2pPr>
            <a:lvl3pPr marL="1371600" lvl="2" indent="-298450" algn="ctr">
              <a:spcBef>
                <a:spcPts val="1600"/>
              </a:spcBef>
              <a:spcAft>
                <a:spcPts val="0"/>
              </a:spcAft>
              <a:buClr>
                <a:schemeClr val="lt1"/>
              </a:buClr>
              <a:buSzPts val="1100"/>
              <a:buChar char="■"/>
              <a:defRPr>
                <a:solidFill>
                  <a:schemeClr val="lt1"/>
                </a:solidFill>
              </a:defRPr>
            </a:lvl3pPr>
            <a:lvl4pPr marL="1828800" lvl="3" indent="-298450" algn="ctr">
              <a:spcBef>
                <a:spcPts val="1600"/>
              </a:spcBef>
              <a:spcAft>
                <a:spcPts val="0"/>
              </a:spcAft>
              <a:buClr>
                <a:schemeClr val="lt1"/>
              </a:buClr>
              <a:buSzPts val="1100"/>
              <a:buChar char="●"/>
              <a:defRPr>
                <a:solidFill>
                  <a:schemeClr val="lt1"/>
                </a:solidFill>
              </a:defRPr>
            </a:lvl4pPr>
            <a:lvl5pPr marL="2286000" lvl="4" indent="-298450" algn="ctr">
              <a:spcBef>
                <a:spcPts val="1600"/>
              </a:spcBef>
              <a:spcAft>
                <a:spcPts val="0"/>
              </a:spcAft>
              <a:buClr>
                <a:schemeClr val="lt1"/>
              </a:buClr>
              <a:buSzPts val="1100"/>
              <a:buChar char="○"/>
              <a:defRPr>
                <a:solidFill>
                  <a:schemeClr val="lt1"/>
                </a:solidFill>
              </a:defRPr>
            </a:lvl5pPr>
            <a:lvl6pPr marL="2743200" lvl="5" indent="-298450" algn="ctr">
              <a:spcBef>
                <a:spcPts val="1600"/>
              </a:spcBef>
              <a:spcAft>
                <a:spcPts val="0"/>
              </a:spcAft>
              <a:buClr>
                <a:schemeClr val="lt1"/>
              </a:buClr>
              <a:buSzPts val="1100"/>
              <a:buChar char="■"/>
              <a:defRPr>
                <a:solidFill>
                  <a:schemeClr val="lt1"/>
                </a:solidFill>
              </a:defRPr>
            </a:lvl6pPr>
            <a:lvl7pPr marL="3200400" lvl="6" indent="-298450" algn="ctr">
              <a:spcBef>
                <a:spcPts val="1600"/>
              </a:spcBef>
              <a:spcAft>
                <a:spcPts val="0"/>
              </a:spcAft>
              <a:buClr>
                <a:schemeClr val="lt1"/>
              </a:buClr>
              <a:buSzPts val="1100"/>
              <a:buChar char="●"/>
              <a:defRPr>
                <a:solidFill>
                  <a:schemeClr val="lt1"/>
                </a:solidFill>
              </a:defRPr>
            </a:lvl7pPr>
            <a:lvl8pPr marL="3657600" lvl="7" indent="-298450" algn="ctr">
              <a:spcBef>
                <a:spcPts val="1600"/>
              </a:spcBef>
              <a:spcAft>
                <a:spcPts val="0"/>
              </a:spcAft>
              <a:buClr>
                <a:schemeClr val="lt1"/>
              </a:buClr>
              <a:buSzPts val="1100"/>
              <a:buChar char="○"/>
              <a:defRPr>
                <a:solidFill>
                  <a:schemeClr val="lt1"/>
                </a:solidFill>
              </a:defRPr>
            </a:lvl8pPr>
            <a:lvl9pPr marL="4114800" lvl="8" indent="-298450" algn="ctr">
              <a:spcBef>
                <a:spcPts val="1600"/>
              </a:spcBef>
              <a:spcAft>
                <a:spcPts val="1600"/>
              </a:spcAft>
              <a:buClr>
                <a:schemeClr val="lt1"/>
              </a:buClr>
              <a:buSzPts val="1100"/>
              <a:buChar char="■"/>
              <a:defRPr>
                <a:solidFill>
                  <a:schemeClr val="lt1"/>
                </a:solidFill>
              </a:defRPr>
            </a:lvl9pPr>
          </a:lstStyle>
          <a:p>
            <a:endParaRPr/>
          </a:p>
        </p:txBody>
      </p:sp>
      <p:sp>
        <p:nvSpPr>
          <p:cNvPr id="270" name="Shape 27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Shape 27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Shape 50"/>
          <p:cNvGrpSpPr/>
          <p:nvPr/>
        </p:nvGrpSpPr>
        <p:grpSpPr>
          <a:xfrm>
            <a:off x="146769" y="3406"/>
            <a:ext cx="1233215" cy="1384535"/>
            <a:chOff x="146769" y="3406"/>
            <a:chExt cx="1233215" cy="1384535"/>
          </a:xfrm>
        </p:grpSpPr>
        <p:grpSp>
          <p:nvGrpSpPr>
            <p:cNvPr id="51" name="Shape 51"/>
            <p:cNvGrpSpPr/>
            <p:nvPr/>
          </p:nvGrpSpPr>
          <p:grpSpPr>
            <a:xfrm>
              <a:off x="1063183" y="3406"/>
              <a:ext cx="316800" cy="688513"/>
              <a:chOff x="1063183" y="3406"/>
              <a:chExt cx="316800" cy="688513"/>
            </a:xfrm>
          </p:grpSpPr>
          <p:sp>
            <p:nvSpPr>
              <p:cNvPr id="52" name="Shape 52"/>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Shape 5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54" name="Shape 54"/>
            <p:cNvGrpSpPr/>
            <p:nvPr/>
          </p:nvGrpSpPr>
          <p:grpSpPr>
            <a:xfrm>
              <a:off x="604976" y="3406"/>
              <a:ext cx="316800" cy="1036524"/>
              <a:chOff x="604976" y="3406"/>
              <a:chExt cx="316800" cy="1036524"/>
            </a:xfrm>
          </p:grpSpPr>
          <p:sp>
            <p:nvSpPr>
              <p:cNvPr id="55" name="Shape 55"/>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Shape 56"/>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 name="Shape 57"/>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58" name="Shape 58"/>
            <p:cNvGrpSpPr/>
            <p:nvPr/>
          </p:nvGrpSpPr>
          <p:grpSpPr>
            <a:xfrm>
              <a:off x="146769" y="3406"/>
              <a:ext cx="316800" cy="1384535"/>
              <a:chOff x="146769" y="3406"/>
              <a:chExt cx="316800" cy="1384535"/>
            </a:xfrm>
          </p:grpSpPr>
          <p:sp>
            <p:nvSpPr>
              <p:cNvPr id="59" name="Shape 59"/>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grpSp>
        <p:nvGrpSpPr>
          <p:cNvPr id="63" name="Shape 63"/>
          <p:cNvGrpSpPr/>
          <p:nvPr/>
        </p:nvGrpSpPr>
        <p:grpSpPr>
          <a:xfrm>
            <a:off x="6775084" y="2904008"/>
            <a:ext cx="2186148" cy="2239500"/>
            <a:chOff x="6775084" y="2904008"/>
            <a:chExt cx="2186148" cy="2239500"/>
          </a:xfrm>
        </p:grpSpPr>
        <p:grpSp>
          <p:nvGrpSpPr>
            <p:cNvPr id="64" name="Shape 64"/>
            <p:cNvGrpSpPr/>
            <p:nvPr/>
          </p:nvGrpSpPr>
          <p:grpSpPr>
            <a:xfrm>
              <a:off x="6775084" y="4253708"/>
              <a:ext cx="409500" cy="889800"/>
              <a:chOff x="6775084" y="4253708"/>
              <a:chExt cx="409500" cy="889800"/>
            </a:xfrm>
          </p:grpSpPr>
          <p:sp>
            <p:nvSpPr>
              <p:cNvPr id="65" name="Shape 65"/>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6" name="Shape 66"/>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67" name="Shape 67"/>
            <p:cNvGrpSpPr/>
            <p:nvPr/>
          </p:nvGrpSpPr>
          <p:grpSpPr>
            <a:xfrm>
              <a:off x="7367299" y="3804008"/>
              <a:ext cx="409500" cy="1339500"/>
              <a:chOff x="7367299" y="3804008"/>
              <a:chExt cx="409500" cy="1339500"/>
            </a:xfrm>
          </p:grpSpPr>
          <p:sp>
            <p:nvSpPr>
              <p:cNvPr id="68" name="Shape 68"/>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9" name="Shape 69"/>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 name="Shape 70"/>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71" name="Shape 71"/>
            <p:cNvGrpSpPr/>
            <p:nvPr/>
          </p:nvGrpSpPr>
          <p:grpSpPr>
            <a:xfrm>
              <a:off x="7959516" y="3354008"/>
              <a:ext cx="409500" cy="1789500"/>
              <a:chOff x="7959516" y="3354008"/>
              <a:chExt cx="409500" cy="1789500"/>
            </a:xfrm>
          </p:grpSpPr>
          <p:sp>
            <p:nvSpPr>
              <p:cNvPr id="72" name="Shape 72"/>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76" name="Shape 76"/>
            <p:cNvGrpSpPr/>
            <p:nvPr/>
          </p:nvGrpSpPr>
          <p:grpSpPr>
            <a:xfrm>
              <a:off x="8551731" y="2904008"/>
              <a:ext cx="409500" cy="2239500"/>
              <a:chOff x="8551731" y="2904008"/>
              <a:chExt cx="409500" cy="2239500"/>
            </a:xfrm>
          </p:grpSpPr>
          <p:sp>
            <p:nvSpPr>
              <p:cNvPr id="77" name="Shape 77"/>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82" name="Shape 82"/>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Shape 8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Shape 85"/>
          <p:cNvGrpSpPr/>
          <p:nvPr/>
        </p:nvGrpSpPr>
        <p:grpSpPr>
          <a:xfrm>
            <a:off x="625966" y="299376"/>
            <a:ext cx="999312" cy="999312"/>
            <a:chOff x="348199" y="179450"/>
            <a:chExt cx="1116300" cy="1116300"/>
          </a:xfrm>
        </p:grpSpPr>
        <p:sp>
          <p:nvSpPr>
            <p:cNvPr id="86" name="Shape 8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8" name="Shape 8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Shape 89"/>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0" name="Shape 9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Shape 92"/>
          <p:cNvGrpSpPr/>
          <p:nvPr/>
        </p:nvGrpSpPr>
        <p:grpSpPr>
          <a:xfrm>
            <a:off x="625966" y="299376"/>
            <a:ext cx="999312" cy="999312"/>
            <a:chOff x="348199" y="179450"/>
            <a:chExt cx="1116300" cy="1116300"/>
          </a:xfrm>
        </p:grpSpPr>
        <p:sp>
          <p:nvSpPr>
            <p:cNvPr id="93" name="Shape 93"/>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Shape 9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Shape 96"/>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7" name="Shape 97"/>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Shape 9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Shape 100"/>
          <p:cNvGrpSpPr/>
          <p:nvPr/>
        </p:nvGrpSpPr>
        <p:grpSpPr>
          <a:xfrm>
            <a:off x="625966" y="299376"/>
            <a:ext cx="999312" cy="999312"/>
            <a:chOff x="348199" y="179450"/>
            <a:chExt cx="1116300" cy="1116300"/>
          </a:xfrm>
        </p:grpSpPr>
        <p:sp>
          <p:nvSpPr>
            <p:cNvPr id="101" name="Shape 101"/>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3" name="Shape 10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Shape 10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Shape 106"/>
          <p:cNvGrpSpPr/>
          <p:nvPr/>
        </p:nvGrpSpPr>
        <p:grpSpPr>
          <a:xfrm>
            <a:off x="625966" y="299376"/>
            <a:ext cx="999312" cy="999312"/>
            <a:chOff x="348199" y="179450"/>
            <a:chExt cx="1116300" cy="1116300"/>
          </a:xfrm>
        </p:grpSpPr>
        <p:sp>
          <p:nvSpPr>
            <p:cNvPr id="107" name="Shape 10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9" name="Shape 109"/>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Shape 110"/>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1" name="Shape 1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Shape 113"/>
          <p:cNvGrpSpPr/>
          <p:nvPr/>
        </p:nvGrpSpPr>
        <p:grpSpPr>
          <a:xfrm>
            <a:off x="6866714" y="1306"/>
            <a:ext cx="2267451" cy="2601690"/>
            <a:chOff x="6790514" y="1306"/>
            <a:chExt cx="2267451" cy="2601690"/>
          </a:xfrm>
        </p:grpSpPr>
        <p:grpSp>
          <p:nvGrpSpPr>
            <p:cNvPr id="114" name="Shape 114"/>
            <p:cNvGrpSpPr/>
            <p:nvPr/>
          </p:nvGrpSpPr>
          <p:grpSpPr>
            <a:xfrm>
              <a:off x="7067465" y="1306"/>
              <a:ext cx="1990500" cy="1990200"/>
              <a:chOff x="7067465" y="1306"/>
              <a:chExt cx="1990500" cy="1990200"/>
            </a:xfrm>
          </p:grpSpPr>
          <p:sp>
            <p:nvSpPr>
              <p:cNvPr id="115" name="Shape 115"/>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18" name="Shape 118"/>
            <p:cNvGrpSpPr/>
            <p:nvPr/>
          </p:nvGrpSpPr>
          <p:grpSpPr>
            <a:xfrm>
              <a:off x="8207126" y="1807996"/>
              <a:ext cx="795000" cy="795000"/>
              <a:chOff x="8207126" y="1807996"/>
              <a:chExt cx="795000" cy="795000"/>
            </a:xfrm>
          </p:grpSpPr>
          <p:sp>
            <p:nvSpPr>
              <p:cNvPr id="119" name="Shape 119"/>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22" name="Shape 122"/>
            <p:cNvGrpSpPr/>
            <p:nvPr/>
          </p:nvGrpSpPr>
          <p:grpSpPr>
            <a:xfrm>
              <a:off x="6790514" y="118857"/>
              <a:ext cx="548700" cy="548700"/>
              <a:chOff x="6790514" y="118857"/>
              <a:chExt cx="548700" cy="548700"/>
            </a:xfrm>
          </p:grpSpPr>
          <p:sp>
            <p:nvSpPr>
              <p:cNvPr id="123" name="Shape 123"/>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125" name="Shape 125"/>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Shape 12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Shape 128"/>
          <p:cNvGrpSpPr/>
          <p:nvPr/>
        </p:nvGrpSpPr>
        <p:grpSpPr>
          <a:xfrm>
            <a:off x="625966" y="299376"/>
            <a:ext cx="999312" cy="999312"/>
            <a:chOff x="348199" y="179450"/>
            <a:chExt cx="1116300" cy="1116300"/>
          </a:xfrm>
        </p:grpSpPr>
        <p:sp>
          <p:nvSpPr>
            <p:cNvPr id="129" name="Shape 12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0" name="Shape 13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31" name="Shape 131"/>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Shape 132"/>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Shape 133"/>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Shape 13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Shape 136"/>
          <p:cNvGrpSpPr/>
          <p:nvPr/>
        </p:nvGrpSpPr>
        <p:grpSpPr>
          <a:xfrm>
            <a:off x="713373" y="3847119"/>
            <a:ext cx="825392" cy="825392"/>
            <a:chOff x="348199" y="179450"/>
            <a:chExt cx="1116300" cy="1116300"/>
          </a:xfrm>
        </p:grpSpPr>
        <p:sp>
          <p:nvSpPr>
            <p:cNvPr id="137" name="Shape 13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8" name="Shape 138"/>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39" name="Shape 139"/>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lstStyle>
            <a:lvl1pPr marL="457200" lvl="0" indent="-228600">
              <a:lnSpc>
                <a:spcPct val="100000"/>
              </a:lnSpc>
              <a:spcBef>
                <a:spcPts val="0"/>
              </a:spcBef>
              <a:spcAft>
                <a:spcPts val="0"/>
              </a:spcAft>
              <a:buSzPts val="1300"/>
              <a:buNone/>
              <a:defRPr/>
            </a:lvl1pPr>
          </a:lstStyle>
          <a:p>
            <a:endParaRPr/>
          </a:p>
        </p:txBody>
      </p:sp>
      <p:sp>
        <p:nvSpPr>
          <p:cNvPr id="140" name="Shape 14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Shape 8"/>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Shape 277"/>
          <p:cNvSpPr txBox="1">
            <a:spLocks noGrp="1"/>
          </p:cNvSpPr>
          <p:nvPr>
            <p:ph type="ctrTitle"/>
          </p:nvPr>
        </p:nvSpPr>
        <p:spPr>
          <a:xfrm>
            <a:off x="824000" y="948200"/>
            <a:ext cx="7708200" cy="24354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sz="6000"/>
              <a:t>Fugitive Monitoring System using Ankle Bracelets</a:t>
            </a:r>
            <a:endParaRPr sz="6000"/>
          </a:p>
        </p:txBody>
      </p:sp>
      <p:sp>
        <p:nvSpPr>
          <p:cNvPr id="278" name="Shape 278"/>
          <p:cNvSpPr txBox="1">
            <a:spLocks noGrp="1"/>
          </p:cNvSpPr>
          <p:nvPr>
            <p:ph type="subTitle" idx="1"/>
          </p:nvPr>
        </p:nvSpPr>
        <p:spPr>
          <a:xfrm>
            <a:off x="904674" y="4282100"/>
            <a:ext cx="7627525" cy="6954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sz="2400" dirty="0"/>
              <a:t>Hackathon 4.0</a:t>
            </a: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5919" y="586396"/>
            <a:ext cx="6419281" cy="3529687"/>
          </a:xfrm>
        </p:spPr>
        <p:txBody>
          <a:bodyPr/>
          <a:lstStyle/>
          <a:p>
            <a:r>
              <a:rPr lang="en-US" sz="4000" dirty="0" err="1" smtClean="0"/>
              <a:t>WebApp</a:t>
            </a:r>
            <a:r>
              <a:rPr lang="en-US" dirty="0" smtClean="0"/>
              <a:t/>
            </a:r>
            <a:br>
              <a:rPr lang="en-US" dirty="0" smtClean="0"/>
            </a:br>
            <a:r>
              <a:rPr lang="en-US" sz="2800" dirty="0" smtClean="0"/>
              <a:t>Features</a:t>
            </a:r>
            <a:r>
              <a:rPr lang="en-US" dirty="0" smtClean="0"/>
              <a:t/>
            </a:r>
            <a:br>
              <a:rPr lang="en-US" dirty="0" smtClean="0"/>
            </a:br>
            <a:r>
              <a:rPr lang="en-US" sz="1800" b="0" dirty="0" smtClean="0"/>
              <a:t>Admin registers the authorized police stations where the distribution of bands takes place.</a:t>
            </a:r>
            <a:br>
              <a:rPr lang="en-US" sz="1800" b="0" dirty="0" smtClean="0"/>
            </a:br>
            <a:r>
              <a:rPr lang="en-US" sz="1800" b="0" dirty="0" smtClean="0"/>
              <a:t>The registered individuals can login and track the fugitives and can also assign bands to new fugitives.</a:t>
            </a:r>
            <a:br>
              <a:rPr lang="en-US" sz="1800" b="0" dirty="0" smtClean="0"/>
            </a:br>
            <a:r>
              <a:rPr lang="en-US" sz="2800" dirty="0" smtClean="0"/>
              <a:t>Technologies Used</a:t>
            </a:r>
            <a:r>
              <a:rPr lang="en-US" sz="1800" b="0" dirty="0" smtClean="0"/>
              <a:t/>
            </a:r>
            <a:br>
              <a:rPr lang="en-US" sz="1800" b="0" dirty="0" smtClean="0"/>
            </a:br>
            <a:r>
              <a:rPr lang="en-US" sz="1800" b="0" dirty="0" smtClean="0"/>
              <a:t>AWS RDS</a:t>
            </a:r>
            <a:br>
              <a:rPr lang="en-US" sz="1800" b="0" dirty="0" smtClean="0"/>
            </a:br>
            <a:r>
              <a:rPr lang="en-US" sz="1800" b="0" dirty="0" smtClean="0"/>
              <a:t>Python Flask</a:t>
            </a:r>
            <a:br>
              <a:rPr lang="en-US" sz="1800" b="0" dirty="0" smtClean="0"/>
            </a:br>
            <a:r>
              <a:rPr lang="en-US" sz="1800" b="0" dirty="0" smtClean="0"/>
              <a:t>HTML </a:t>
            </a:r>
            <a:br>
              <a:rPr lang="en-US" sz="1800" b="0" dirty="0" smtClean="0"/>
            </a:br>
            <a:r>
              <a:rPr lang="en-US" sz="1800" b="0" dirty="0" smtClean="0"/>
              <a:t>CSS </a:t>
            </a:r>
            <a:br>
              <a:rPr lang="en-US" sz="1800" b="0" dirty="0" smtClean="0"/>
            </a:br>
            <a:r>
              <a:rPr lang="en-US" sz="1800" b="0" dirty="0" smtClean="0"/>
              <a:t>JavaScript </a:t>
            </a:r>
            <a:br>
              <a:rPr lang="en-US" sz="1800" b="0" dirty="0" smtClean="0"/>
            </a:br>
            <a:r>
              <a:rPr lang="en-US" sz="1800" b="0" dirty="0" err="1" smtClean="0"/>
              <a:t>Jquery</a:t>
            </a:r>
            <a:r>
              <a:rPr lang="en-US" sz="1800" b="0" dirty="0" smtClean="0"/>
              <a:t/>
            </a:r>
            <a:br>
              <a:rPr lang="en-US" sz="1800" b="0" dirty="0" smtClean="0"/>
            </a:br>
            <a:r>
              <a:rPr lang="en-US" sz="1800" b="0" dirty="0" smtClean="0"/>
              <a:t>Flask Maps API</a:t>
            </a:r>
            <a:endParaRPr lang="en-US" sz="2400" dirty="0"/>
          </a:p>
        </p:txBody>
      </p:sp>
    </p:spTree>
    <p:extLst>
      <p:ext uri="{BB962C8B-B14F-4D97-AF65-F5344CB8AC3E}">
        <p14:creationId xmlns:p14="http://schemas.microsoft.com/office/powerpoint/2010/main" val="17234450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55"/>
            <a:ext cx="9144000" cy="5140990"/>
          </a:xfrm>
          <a:prstGeom prst="rect">
            <a:avLst/>
          </a:prstGeom>
        </p:spPr>
      </p:pic>
    </p:spTree>
    <p:extLst>
      <p:ext uri="{BB962C8B-B14F-4D97-AF65-F5344CB8AC3E}">
        <p14:creationId xmlns:p14="http://schemas.microsoft.com/office/powerpoint/2010/main" val="2971228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55"/>
            <a:ext cx="9144000" cy="5140990"/>
          </a:xfrm>
          <a:prstGeom prst="rect">
            <a:avLst/>
          </a:prstGeom>
        </p:spPr>
      </p:pic>
    </p:spTree>
    <p:extLst>
      <p:ext uri="{BB962C8B-B14F-4D97-AF65-F5344CB8AC3E}">
        <p14:creationId xmlns:p14="http://schemas.microsoft.com/office/powerpoint/2010/main" val="1013506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55"/>
            <a:ext cx="9144000" cy="5140990"/>
          </a:xfrm>
          <a:prstGeom prst="rect">
            <a:avLst/>
          </a:prstGeom>
        </p:spPr>
      </p:pic>
    </p:spTree>
    <p:extLst>
      <p:ext uri="{BB962C8B-B14F-4D97-AF65-F5344CB8AC3E}">
        <p14:creationId xmlns:p14="http://schemas.microsoft.com/office/powerpoint/2010/main" val="282876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55"/>
            <a:ext cx="9144000" cy="5140990"/>
          </a:xfrm>
          <a:prstGeom prst="rect">
            <a:avLst/>
          </a:prstGeom>
        </p:spPr>
      </p:pic>
    </p:spTree>
    <p:extLst>
      <p:ext uri="{BB962C8B-B14F-4D97-AF65-F5344CB8AC3E}">
        <p14:creationId xmlns:p14="http://schemas.microsoft.com/office/powerpoint/2010/main" val="3033428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55"/>
            <a:ext cx="9144000" cy="5140990"/>
          </a:xfrm>
          <a:prstGeom prst="rect">
            <a:avLst/>
          </a:prstGeom>
        </p:spPr>
      </p:pic>
    </p:spTree>
    <p:extLst>
      <p:ext uri="{BB962C8B-B14F-4D97-AF65-F5344CB8AC3E}">
        <p14:creationId xmlns:p14="http://schemas.microsoft.com/office/powerpoint/2010/main" val="12787292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24000" y="205482"/>
            <a:ext cx="6758328" cy="4602823"/>
          </a:xfrm>
        </p:spPr>
        <p:txBody>
          <a:bodyPr/>
          <a:lstStyle/>
          <a:p>
            <a:r>
              <a:rPr lang="en-US" sz="4000" dirty="0" smtClean="0"/>
              <a:t>Mobile App</a:t>
            </a:r>
            <a:r>
              <a:rPr lang="en-US" sz="1600" dirty="0" smtClean="0"/>
              <a:t/>
            </a:r>
            <a:br>
              <a:rPr lang="en-US" sz="1600" dirty="0" smtClean="0"/>
            </a:br>
            <a:r>
              <a:rPr lang="en-US" sz="2800" dirty="0" smtClean="0"/>
              <a:t>Features</a:t>
            </a:r>
            <a:r>
              <a:rPr lang="en-US" sz="1600" b="0" dirty="0"/>
              <a:t/>
            </a:r>
            <a:br>
              <a:rPr lang="en-US" sz="1600" b="0" dirty="0"/>
            </a:br>
            <a:r>
              <a:rPr lang="en-US" sz="1800" b="0" dirty="0"/>
              <a:t>The registered individuals can login and track the fugitives and </a:t>
            </a:r>
            <a:r>
              <a:rPr lang="en-US" sz="1800" b="0" dirty="0" smtClean="0"/>
              <a:t>can track the location of the fugitives during live time.</a:t>
            </a:r>
            <a:br>
              <a:rPr lang="en-US" sz="1800" b="0" dirty="0" smtClean="0"/>
            </a:br>
            <a:r>
              <a:rPr lang="en-US" sz="1800" b="0" dirty="0" smtClean="0"/>
              <a:t>In case the fugitives leave the assigned perimeter, the station is alerted</a:t>
            </a:r>
            <a:r>
              <a:rPr lang="en-US" sz="1600" b="0" dirty="0"/>
              <a:t/>
            </a:r>
            <a:br>
              <a:rPr lang="en-US" sz="1600" b="0" dirty="0"/>
            </a:br>
            <a:r>
              <a:rPr lang="en-US" sz="2800" dirty="0"/>
              <a:t>Technologies Used</a:t>
            </a:r>
            <a:r>
              <a:rPr lang="en-US" sz="1600" b="0" dirty="0"/>
              <a:t/>
            </a:r>
            <a:br>
              <a:rPr lang="en-US" sz="1600" b="0" dirty="0"/>
            </a:br>
            <a:r>
              <a:rPr lang="en-US" sz="1800" b="0" dirty="0"/>
              <a:t>AWS </a:t>
            </a:r>
            <a:r>
              <a:rPr lang="en-US" sz="1800" b="0" dirty="0" smtClean="0"/>
              <a:t>RDS</a:t>
            </a:r>
            <a:br>
              <a:rPr lang="en-US" sz="1800" b="0" dirty="0" smtClean="0"/>
            </a:br>
            <a:r>
              <a:rPr lang="en-US" sz="1800" b="0" dirty="0" smtClean="0"/>
              <a:t>Java</a:t>
            </a:r>
            <a:br>
              <a:rPr lang="en-US" sz="1800" b="0" dirty="0" smtClean="0"/>
            </a:br>
            <a:r>
              <a:rPr lang="en-US" sz="1800" b="0" dirty="0" smtClean="0"/>
              <a:t>GPS</a:t>
            </a:r>
            <a:br>
              <a:rPr lang="en-US" sz="1800" b="0" dirty="0" smtClean="0"/>
            </a:br>
            <a:r>
              <a:rPr lang="en-US" sz="1800" b="0" dirty="0" smtClean="0"/>
              <a:t>Google Maps API</a:t>
            </a:r>
            <a:br>
              <a:rPr lang="en-US" sz="1800" b="0" dirty="0" smtClean="0"/>
            </a:br>
            <a:r>
              <a:rPr lang="en-US" sz="1800" b="0" dirty="0" smtClean="0"/>
              <a:t>Firebase Push Notification Service</a:t>
            </a:r>
            <a:endParaRPr lang="en-US" sz="1800" dirty="0"/>
          </a:p>
        </p:txBody>
      </p:sp>
    </p:spTree>
    <p:extLst>
      <p:ext uri="{BB962C8B-B14F-4D97-AF65-F5344CB8AC3E}">
        <p14:creationId xmlns:p14="http://schemas.microsoft.com/office/powerpoint/2010/main" val="34761775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5390" y="0"/>
            <a:ext cx="2893219" cy="5143500"/>
          </a:xfrm>
          <a:prstGeom prst="rect">
            <a:avLst/>
          </a:prstGeom>
        </p:spPr>
      </p:pic>
    </p:spTree>
    <p:extLst>
      <p:ext uri="{BB962C8B-B14F-4D97-AF65-F5344CB8AC3E}">
        <p14:creationId xmlns:p14="http://schemas.microsoft.com/office/powerpoint/2010/main" val="19853987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5390" y="0"/>
            <a:ext cx="2893219" cy="5143500"/>
          </a:xfrm>
          <a:prstGeom prst="rect">
            <a:avLst/>
          </a:prstGeom>
        </p:spPr>
      </p:pic>
    </p:spTree>
    <p:extLst>
      <p:ext uri="{BB962C8B-B14F-4D97-AF65-F5344CB8AC3E}">
        <p14:creationId xmlns:p14="http://schemas.microsoft.com/office/powerpoint/2010/main" val="5660133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5390" y="0"/>
            <a:ext cx="2893219" cy="5143500"/>
          </a:xfrm>
          <a:prstGeom prst="rect">
            <a:avLst/>
          </a:prstGeom>
        </p:spPr>
      </p:pic>
    </p:spTree>
    <p:extLst>
      <p:ext uri="{BB962C8B-B14F-4D97-AF65-F5344CB8AC3E}">
        <p14:creationId xmlns:p14="http://schemas.microsoft.com/office/powerpoint/2010/main" val="814342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Shape 283"/>
          <p:cNvSpPr txBox="1">
            <a:spLocks noGrp="1"/>
          </p:cNvSpPr>
          <p:nvPr>
            <p:ph type="title"/>
          </p:nvPr>
        </p:nvSpPr>
        <p:spPr>
          <a:xfrm>
            <a:off x="311700" y="1249225"/>
            <a:ext cx="8520600" cy="18906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Problem Statement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8950" y="0"/>
            <a:ext cx="3086100" cy="5143500"/>
          </a:xfrm>
          <a:prstGeom prst="rect">
            <a:avLst/>
          </a:prstGeom>
        </p:spPr>
      </p:pic>
    </p:spTree>
    <p:extLst>
      <p:ext uri="{BB962C8B-B14F-4D97-AF65-F5344CB8AC3E}">
        <p14:creationId xmlns:p14="http://schemas.microsoft.com/office/powerpoint/2010/main" val="12620334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24000" y="627494"/>
            <a:ext cx="7761129" cy="1872900"/>
          </a:xfrm>
        </p:spPr>
        <p:txBody>
          <a:bodyPr/>
          <a:lstStyle/>
          <a:p>
            <a:r>
              <a:rPr lang="en-US" dirty="0" smtClean="0"/>
              <a:t>Why both Mobile and Web Apps?</a:t>
            </a:r>
            <a:endParaRPr lang="en-US" dirty="0"/>
          </a:p>
        </p:txBody>
      </p:sp>
      <p:sp>
        <p:nvSpPr>
          <p:cNvPr id="3" name="Subtitle 2"/>
          <p:cNvSpPr>
            <a:spLocks noGrp="1"/>
          </p:cNvSpPr>
          <p:nvPr>
            <p:ph type="subTitle" idx="1"/>
          </p:nvPr>
        </p:nvSpPr>
        <p:spPr>
          <a:xfrm>
            <a:off x="823999" y="2500394"/>
            <a:ext cx="7761129" cy="1791306"/>
          </a:xfrm>
        </p:spPr>
        <p:txBody>
          <a:bodyPr/>
          <a:lstStyle/>
          <a:p>
            <a:pPr algn="just"/>
            <a:r>
              <a:rPr lang="en-US" dirty="0" smtClean="0"/>
              <a:t>	Portability as </a:t>
            </a:r>
            <a:r>
              <a:rPr lang="en-US" dirty="0" err="1" smtClean="0"/>
              <a:t>WebApp</a:t>
            </a:r>
            <a:r>
              <a:rPr lang="en-US" dirty="0" smtClean="0"/>
              <a:t> can’t be accessed on the go.			</a:t>
            </a:r>
          </a:p>
          <a:p>
            <a:pPr algn="just"/>
            <a:r>
              <a:rPr lang="en-US" dirty="0" smtClean="0"/>
              <a:t>	</a:t>
            </a:r>
            <a:r>
              <a:rPr lang="en-US" dirty="0" err="1" smtClean="0"/>
              <a:t>WebApp</a:t>
            </a:r>
            <a:r>
              <a:rPr lang="en-US" dirty="0" smtClean="0"/>
              <a:t> is an </a:t>
            </a:r>
            <a:r>
              <a:rPr lang="en-US" dirty="0" err="1" smtClean="0"/>
              <a:t>inhouse</a:t>
            </a:r>
            <a:r>
              <a:rPr lang="en-US" dirty="0" smtClean="0"/>
              <a:t> solution which is easy to be operated by a layman.</a:t>
            </a:r>
          </a:p>
          <a:p>
            <a:pPr algn="just"/>
            <a:r>
              <a:rPr lang="en-US" dirty="0" smtClean="0"/>
              <a:t>	Mobile App has the advantage of getting the directions to track the targeted fugitive.</a:t>
            </a:r>
            <a:endParaRPr lang="en-US" dirty="0"/>
          </a:p>
        </p:txBody>
      </p:sp>
    </p:spTree>
    <p:extLst>
      <p:ext uri="{BB962C8B-B14F-4D97-AF65-F5344CB8AC3E}">
        <p14:creationId xmlns:p14="http://schemas.microsoft.com/office/powerpoint/2010/main" val="37887142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Prototype</a:t>
            </a:r>
            <a:endParaRPr lang="en-US" dirty="0"/>
          </a:p>
        </p:txBody>
      </p:sp>
    </p:spTree>
    <p:extLst>
      <p:ext uri="{BB962C8B-B14F-4D97-AF65-F5344CB8AC3E}">
        <p14:creationId xmlns:p14="http://schemas.microsoft.com/office/powerpoint/2010/main" val="26000310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55171" y="818796"/>
            <a:ext cx="1716802" cy="2541600"/>
          </a:xfrm>
        </p:spPr>
        <p:txBody>
          <a:bodyPr/>
          <a:lstStyle/>
          <a:p>
            <a:pPr marL="146050" indent="0" algn="just">
              <a:buNone/>
            </a:pPr>
            <a:r>
              <a:rPr lang="en-US" dirty="0" smtClean="0"/>
              <a:t>Here is the initial design of our prototype which uses a charged capacitor, a raspberry pi, some copper coils and a chargeable battery which can be used to deliver mild electric shocks in case the circuit is tampered with.</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4073" y="71919"/>
            <a:ext cx="4580227" cy="5153774"/>
          </a:xfrm>
          <a:prstGeom prst="rect">
            <a:avLst/>
          </a:prstGeom>
        </p:spPr>
      </p:pic>
    </p:spTree>
    <p:extLst>
      <p:ext uri="{BB962C8B-B14F-4D97-AF65-F5344CB8AC3E}">
        <p14:creationId xmlns:p14="http://schemas.microsoft.com/office/powerpoint/2010/main" val="33276248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Shape 318"/>
          <p:cNvSpPr txBox="1">
            <a:spLocks noGrp="1"/>
          </p:cNvSpPr>
          <p:nvPr>
            <p:ph type="title"/>
          </p:nvPr>
        </p:nvSpPr>
        <p:spPr>
          <a:xfrm>
            <a:off x="1388550" y="1315350"/>
            <a:ext cx="6366900" cy="18633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7200"/>
              <a:t>Conclusion</a:t>
            </a:r>
            <a:endParaRPr sz="7200"/>
          </a:p>
        </p:txBody>
      </p:sp>
    </p:spTree>
    <p:extLst>
      <p:ext uri="{BB962C8B-B14F-4D97-AF65-F5344CB8AC3E}">
        <p14:creationId xmlns:p14="http://schemas.microsoft.com/office/powerpoint/2010/main" val="14938528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Shape 323"/>
          <p:cNvSpPr txBox="1">
            <a:spLocks noGrp="1"/>
          </p:cNvSpPr>
          <p:nvPr>
            <p:ph type="body" idx="1"/>
          </p:nvPr>
        </p:nvSpPr>
        <p:spPr>
          <a:xfrm>
            <a:off x="1334000" y="825300"/>
            <a:ext cx="7189500" cy="3317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2200"/>
              <a:t>By using above methodology, we are able to solve this problem to quite an extent. In the near future we will definitely be extending our project by including proper GPS module and by improving the accuracy and connectivity of the system. This will be a big step forward in the betterment of our country and especially in making Jaipur a smarter city.</a:t>
            </a:r>
            <a:endParaRPr sz="2200"/>
          </a:p>
          <a:p>
            <a:pPr marL="0" lvl="0" indent="0" algn="just" rtl="0">
              <a:spcBef>
                <a:spcPts val="1600"/>
              </a:spcBef>
              <a:spcAft>
                <a:spcPts val="1600"/>
              </a:spcAft>
              <a:buNone/>
            </a:pPr>
            <a:endParaRPr sz="22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Shape 328"/>
          <p:cNvSpPr txBox="1">
            <a:spLocks noGrp="1"/>
          </p:cNvSpPr>
          <p:nvPr>
            <p:ph type="title"/>
          </p:nvPr>
        </p:nvSpPr>
        <p:spPr>
          <a:xfrm>
            <a:off x="1388550" y="1315350"/>
            <a:ext cx="6366900" cy="18633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7200"/>
              <a:t>codeFugitives</a:t>
            </a:r>
            <a:endParaRPr sz="72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Shape 33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TEAM</a:t>
            </a:r>
            <a:endParaRPr/>
          </a:p>
        </p:txBody>
      </p:sp>
      <p:sp>
        <p:nvSpPr>
          <p:cNvPr id="334" name="Shape 334"/>
          <p:cNvSpPr txBox="1">
            <a:spLocks noGrp="1"/>
          </p:cNvSpPr>
          <p:nvPr>
            <p:ph type="body" idx="1"/>
          </p:nvPr>
        </p:nvSpPr>
        <p:spPr>
          <a:xfrm>
            <a:off x="1303800" y="1990050"/>
            <a:ext cx="3138900" cy="2541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800" b="1"/>
              <a:t>Members</a:t>
            </a:r>
            <a:endParaRPr sz="1800" b="1"/>
          </a:p>
          <a:p>
            <a:pPr marL="0" lvl="0" indent="0" rtl="0">
              <a:spcBef>
                <a:spcPts val="1600"/>
              </a:spcBef>
              <a:spcAft>
                <a:spcPts val="0"/>
              </a:spcAft>
              <a:buNone/>
            </a:pPr>
            <a:r>
              <a:rPr lang="en" sz="1600"/>
              <a:t>Ayush Sharma (Team Leader)    </a:t>
            </a:r>
            <a:endParaRPr sz="1600"/>
          </a:p>
          <a:p>
            <a:pPr marL="0" lvl="0" indent="0" rtl="0">
              <a:spcBef>
                <a:spcPts val="1600"/>
              </a:spcBef>
              <a:spcAft>
                <a:spcPts val="0"/>
              </a:spcAft>
              <a:buNone/>
            </a:pPr>
            <a:r>
              <a:rPr lang="en" sz="1600"/>
              <a:t>Harsh Balot                                   </a:t>
            </a:r>
            <a:endParaRPr sz="1600"/>
          </a:p>
          <a:p>
            <a:pPr marL="0" lvl="0" indent="0" rtl="0">
              <a:spcBef>
                <a:spcPts val="1600"/>
              </a:spcBef>
              <a:spcAft>
                <a:spcPts val="0"/>
              </a:spcAft>
              <a:buNone/>
            </a:pPr>
            <a:r>
              <a:rPr lang="en" sz="1600"/>
              <a:t>Celina Atwasia                              </a:t>
            </a:r>
            <a:endParaRPr sz="1600"/>
          </a:p>
          <a:p>
            <a:pPr marL="0" lvl="0" indent="0">
              <a:spcBef>
                <a:spcPts val="1600"/>
              </a:spcBef>
              <a:spcAft>
                <a:spcPts val="1600"/>
              </a:spcAft>
              <a:buNone/>
            </a:pPr>
            <a:r>
              <a:rPr lang="en" sz="1600"/>
              <a:t>Arunima Mishra                            </a:t>
            </a:r>
            <a:endParaRPr sz="1600"/>
          </a:p>
        </p:txBody>
      </p:sp>
      <p:sp>
        <p:nvSpPr>
          <p:cNvPr id="335" name="Shape 335"/>
          <p:cNvSpPr txBox="1">
            <a:spLocks noGrp="1"/>
          </p:cNvSpPr>
          <p:nvPr>
            <p:ph type="body" idx="2"/>
          </p:nvPr>
        </p:nvSpPr>
        <p:spPr>
          <a:xfrm>
            <a:off x="4374875" y="1990050"/>
            <a:ext cx="4374900" cy="2541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800" b="1"/>
              <a:t>Details</a:t>
            </a:r>
            <a:endParaRPr sz="1800" b="1"/>
          </a:p>
          <a:p>
            <a:pPr marL="0" lvl="0" indent="0">
              <a:spcBef>
                <a:spcPts val="1600"/>
              </a:spcBef>
              <a:spcAft>
                <a:spcPts val="0"/>
              </a:spcAft>
              <a:buNone/>
            </a:pPr>
            <a:r>
              <a:rPr lang="en" sz="1600"/>
              <a:t>9649600556;  ayushstarksharma@gmail.com</a:t>
            </a:r>
            <a:endParaRPr sz="1600"/>
          </a:p>
          <a:p>
            <a:pPr marL="0" lvl="0" indent="0">
              <a:spcBef>
                <a:spcPts val="1600"/>
              </a:spcBef>
              <a:spcAft>
                <a:spcPts val="0"/>
              </a:spcAft>
              <a:buNone/>
            </a:pPr>
            <a:r>
              <a:rPr lang="en" sz="1600"/>
              <a:t>7568111444; harsh.raj.balot@gmail.com</a:t>
            </a:r>
            <a:endParaRPr sz="1600"/>
          </a:p>
          <a:p>
            <a:pPr marL="0" lvl="0" indent="0">
              <a:spcBef>
                <a:spcPts val="1600"/>
              </a:spcBef>
              <a:spcAft>
                <a:spcPts val="0"/>
              </a:spcAft>
              <a:buNone/>
            </a:pPr>
            <a:r>
              <a:rPr lang="en" sz="1600"/>
              <a:t>9462815106; celina.atwasia@gmail.com</a:t>
            </a:r>
            <a:endParaRPr sz="1600"/>
          </a:p>
          <a:p>
            <a:pPr marL="0" lvl="0" indent="0">
              <a:spcBef>
                <a:spcPts val="1600"/>
              </a:spcBef>
              <a:spcAft>
                <a:spcPts val="1600"/>
              </a:spcAft>
              <a:buNone/>
            </a:pPr>
            <a:r>
              <a:rPr lang="en" sz="1600"/>
              <a:t>7073843457; arunima1496@gmail.com</a:t>
            </a:r>
            <a:endParaRPr sz="16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Shape 340"/>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3000"/>
              <a:t>Contact Us :</a:t>
            </a:r>
            <a:endParaRPr sz="3000"/>
          </a:p>
        </p:txBody>
      </p:sp>
      <p:sp>
        <p:nvSpPr>
          <p:cNvPr id="341" name="Shape 341"/>
          <p:cNvSpPr txBox="1">
            <a:spLocks noGrp="1"/>
          </p:cNvSpPr>
          <p:nvPr>
            <p:ph type="body" idx="1"/>
          </p:nvPr>
        </p:nvSpPr>
        <p:spPr>
          <a:xfrm>
            <a:off x="1303800" y="1802975"/>
            <a:ext cx="3312000" cy="25929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sz="1800"/>
          </a:p>
          <a:p>
            <a:pPr marL="0" lvl="0" indent="0">
              <a:spcBef>
                <a:spcPts val="0"/>
              </a:spcBef>
              <a:spcAft>
                <a:spcPts val="0"/>
              </a:spcAft>
              <a:buNone/>
            </a:pPr>
            <a:r>
              <a:rPr lang="en" sz="1800"/>
              <a:t>codeFugitives</a:t>
            </a:r>
            <a:endParaRPr sz="1800"/>
          </a:p>
          <a:p>
            <a:pPr marL="0" lvl="0" indent="0" rtl="0">
              <a:spcBef>
                <a:spcPts val="0"/>
              </a:spcBef>
              <a:spcAft>
                <a:spcPts val="0"/>
              </a:spcAft>
              <a:buNone/>
            </a:pPr>
            <a:endParaRPr sz="1800"/>
          </a:p>
          <a:p>
            <a:pPr marL="0" lvl="0" indent="0">
              <a:spcBef>
                <a:spcPts val="0"/>
              </a:spcBef>
              <a:spcAft>
                <a:spcPts val="0"/>
              </a:spcAft>
              <a:buNone/>
            </a:pPr>
            <a:r>
              <a:rPr lang="en" sz="1800"/>
              <a:t>9649600556 (M)</a:t>
            </a:r>
            <a:endParaRPr sz="1800"/>
          </a:p>
          <a:p>
            <a:pPr marL="0" lvl="0" indent="0" rtl="0">
              <a:spcBef>
                <a:spcPts val="0"/>
              </a:spcBef>
              <a:spcAft>
                <a:spcPts val="0"/>
              </a:spcAft>
              <a:buNone/>
            </a:pPr>
            <a:endParaRPr sz="1800"/>
          </a:p>
          <a:p>
            <a:pPr marL="0" lvl="0" indent="0">
              <a:spcBef>
                <a:spcPts val="0"/>
              </a:spcBef>
              <a:spcAft>
                <a:spcPts val="0"/>
              </a:spcAft>
              <a:buNone/>
            </a:pPr>
            <a:r>
              <a:rPr lang="en" sz="1800"/>
              <a:t>ayushstarksharma@gmail.com</a:t>
            </a:r>
            <a:endParaRPr sz="1800"/>
          </a:p>
          <a:p>
            <a:pPr marL="0" lvl="0" indent="0">
              <a:spcBef>
                <a:spcPts val="0"/>
              </a:spcBef>
              <a:spcAft>
                <a:spcPts val="0"/>
              </a:spcAft>
              <a:buNone/>
            </a:pPr>
            <a:endParaRPr sz="1800"/>
          </a:p>
          <a:p>
            <a:pPr marL="0" lvl="0" indent="0">
              <a:spcBef>
                <a:spcPts val="0"/>
              </a:spcBef>
              <a:spcAft>
                <a:spcPts val="0"/>
              </a:spcAft>
              <a:buNone/>
            </a:pPr>
            <a:r>
              <a:rPr lang="en" sz="1800"/>
              <a:t> </a:t>
            </a:r>
            <a:endParaRPr sz="1800"/>
          </a:p>
        </p:txBody>
      </p:sp>
      <p:pic>
        <p:nvPicPr>
          <p:cNvPr id="342" name="Shape 342" descr="Black and white upward shot of Golden Gate Bridge"/>
          <p:cNvPicPr preferRelativeResize="0"/>
          <p:nvPr/>
        </p:nvPicPr>
        <p:blipFill rotWithShape="1">
          <a:blip r:embed="rId3">
            <a:alphaModFix/>
          </a:blip>
          <a:srcRect l="40028" t="6576" r="4850"/>
          <a:stretch/>
        </p:blipFill>
        <p:spPr>
          <a:xfrm>
            <a:off x="4770525" y="349150"/>
            <a:ext cx="4373469" cy="4794353"/>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Shape 347"/>
          <p:cNvSpPr txBox="1">
            <a:spLocks noGrp="1"/>
          </p:cNvSpPr>
          <p:nvPr>
            <p:ph type="title" idx="4294967295"/>
          </p:nvPr>
        </p:nvSpPr>
        <p:spPr>
          <a:xfrm>
            <a:off x="773700" y="1663450"/>
            <a:ext cx="7596600" cy="761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a:solidFill>
                  <a:schemeClr val="lt2"/>
                </a:solidFill>
              </a:rPr>
              <a:t>THANK YOU!</a:t>
            </a:r>
            <a:endParaRPr>
              <a:solidFill>
                <a:schemeClr val="lt2"/>
              </a:solidFill>
            </a:endParaRPr>
          </a:p>
        </p:txBody>
      </p:sp>
      <p:cxnSp>
        <p:nvCxnSpPr>
          <p:cNvPr id="348" name="Shape 348"/>
          <p:cNvCxnSpPr/>
          <p:nvPr/>
        </p:nvCxnSpPr>
        <p:spPr>
          <a:xfrm>
            <a:off x="4295550" y="2693400"/>
            <a:ext cx="552900" cy="0"/>
          </a:xfrm>
          <a:prstGeom prst="straightConnector1">
            <a:avLst/>
          </a:prstGeom>
          <a:noFill/>
          <a:ln w="28575" cap="flat" cmpd="sng">
            <a:solidFill>
              <a:schemeClr val="dk1"/>
            </a:solidFill>
            <a:prstDash val="solid"/>
            <a:round/>
            <a:headEnd type="none" w="sm" len="sm"/>
            <a:tailEnd type="none" w="sm" len="sm"/>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Shape 288"/>
          <p:cNvSpPr txBox="1">
            <a:spLocks noGrp="1"/>
          </p:cNvSpPr>
          <p:nvPr>
            <p:ph type="body" idx="1"/>
          </p:nvPr>
        </p:nvSpPr>
        <p:spPr>
          <a:xfrm>
            <a:off x="1428150" y="774250"/>
            <a:ext cx="7030500" cy="3746100"/>
          </a:xfrm>
          <a:prstGeom prst="rect">
            <a:avLst/>
          </a:prstGeom>
        </p:spPr>
        <p:txBody>
          <a:bodyPr spcFirstLastPara="1" wrap="square" lIns="91425" tIns="91425" rIns="91425" bIns="91425" anchor="t" anchorCtr="0">
            <a:noAutofit/>
          </a:bodyPr>
          <a:lstStyle/>
          <a:p>
            <a:pPr marL="0" lvl="0" indent="0" algn="just">
              <a:spcBef>
                <a:spcPts val="0"/>
              </a:spcBef>
              <a:spcAft>
                <a:spcPts val="0"/>
              </a:spcAft>
              <a:buNone/>
            </a:pPr>
            <a:r>
              <a:rPr lang="en" sz="2000" dirty="0"/>
              <a:t>In the present day scenario of the ever increasing criminal activities in India, there exists a very major issue in the area of Parole bailing process of the prisoners. </a:t>
            </a:r>
            <a:r>
              <a:rPr lang="en" sz="2000"/>
              <a:t>The prisoners who are </a:t>
            </a:r>
            <a:r>
              <a:rPr lang="en" sz="2000" smtClean="0"/>
              <a:t>on parole aren’t </a:t>
            </a:r>
            <a:r>
              <a:rPr lang="en" sz="2000"/>
              <a:t>allowed to cross a particular defined boundary illegally. </a:t>
            </a:r>
            <a:r>
              <a:rPr lang="en" sz="2000" dirty="0"/>
              <a:t>And due to this situation in India, it is quite difficult to track and catch hold of such prisoners who violate this law. This can result in serious crimes by such fugitives. It is important that we come with a proper solution to this issue.</a:t>
            </a:r>
            <a:endParaRPr sz="2000" dirty="0"/>
          </a:p>
          <a:p>
            <a:pPr marL="0" lvl="0" indent="0">
              <a:spcBef>
                <a:spcPts val="1600"/>
              </a:spcBef>
              <a:spcAft>
                <a:spcPts val="16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Shape 293"/>
          <p:cNvSpPr txBox="1">
            <a:spLocks noGrp="1"/>
          </p:cNvSpPr>
          <p:nvPr>
            <p:ph type="title"/>
          </p:nvPr>
        </p:nvSpPr>
        <p:spPr>
          <a:xfrm>
            <a:off x="311700" y="1249225"/>
            <a:ext cx="8520600" cy="1890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Proposed Solution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Shape 298"/>
          <p:cNvSpPr txBox="1">
            <a:spLocks noGrp="1"/>
          </p:cNvSpPr>
          <p:nvPr>
            <p:ph type="body" idx="1"/>
          </p:nvPr>
        </p:nvSpPr>
        <p:spPr>
          <a:xfrm>
            <a:off x="1561325" y="830800"/>
            <a:ext cx="6657000" cy="3843600"/>
          </a:xfrm>
          <a:prstGeom prst="rect">
            <a:avLst/>
          </a:prstGeom>
        </p:spPr>
        <p:txBody>
          <a:bodyPr spcFirstLastPara="1" wrap="square" lIns="91425" tIns="91425" rIns="91425" bIns="91425" anchor="t" anchorCtr="0">
            <a:noAutofit/>
          </a:bodyPr>
          <a:lstStyle/>
          <a:p>
            <a:pPr marL="0" lvl="0" indent="0" algn="just">
              <a:spcBef>
                <a:spcPts val="0"/>
              </a:spcBef>
              <a:spcAft>
                <a:spcPts val="0"/>
              </a:spcAft>
              <a:buNone/>
            </a:pPr>
            <a:r>
              <a:rPr lang="en" sz="2000"/>
              <a:t>Due to the mentioned problem, we have come with a system of fugitive monitoring using ankle bracelets. With the help of this system, we are able to track such prisoners who violate the rule of staying within the specified boundaries. We have proposed to tie anklets loaded with tracking sensors around the ankles of all the prisoners who are on Parole. This way, such fugitives can easily be tracked and stopped by being electrocuted by the anklets.</a:t>
            </a:r>
            <a:endParaRPr sz="2000"/>
          </a:p>
          <a:p>
            <a:pPr marL="0" lvl="0" indent="0">
              <a:spcBef>
                <a:spcPts val="1600"/>
              </a:spcBef>
              <a:spcAft>
                <a:spcPts val="16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Shape 303"/>
          <p:cNvSpPr txBox="1">
            <a:spLocks noGrp="1"/>
          </p:cNvSpPr>
          <p:nvPr>
            <p:ph type="title"/>
          </p:nvPr>
        </p:nvSpPr>
        <p:spPr>
          <a:xfrm>
            <a:off x="311700" y="1249225"/>
            <a:ext cx="8520600" cy="18906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Methodology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Shape 308"/>
          <p:cNvSpPr txBox="1">
            <a:spLocks noGrp="1"/>
          </p:cNvSpPr>
          <p:nvPr>
            <p:ph type="body" idx="1"/>
          </p:nvPr>
        </p:nvSpPr>
        <p:spPr>
          <a:xfrm>
            <a:off x="1480950" y="830800"/>
            <a:ext cx="6839100" cy="3700500"/>
          </a:xfrm>
          <a:prstGeom prst="rect">
            <a:avLst/>
          </a:prstGeom>
        </p:spPr>
        <p:txBody>
          <a:bodyPr spcFirstLastPara="1" wrap="square" lIns="91425" tIns="91425" rIns="91425" bIns="91425" anchor="t" anchorCtr="0">
            <a:noAutofit/>
          </a:bodyPr>
          <a:lstStyle/>
          <a:p>
            <a:pPr marL="457200" lvl="0" indent="-355600" algn="just" rtl="0">
              <a:spcBef>
                <a:spcPts val="0"/>
              </a:spcBef>
              <a:spcAft>
                <a:spcPts val="0"/>
              </a:spcAft>
              <a:buSzPts val="2000"/>
              <a:buChar char="❏"/>
            </a:pPr>
            <a:r>
              <a:rPr lang="en" sz="2000"/>
              <a:t>The prisoners are supposed to wear the anklets all the time when they are on parole. With the help of the sensors attached in the anklets, their live location will be tracked using GPS (As the project is still in its prototyping stage, we are currently using a mobile phone for gathering the location data).</a:t>
            </a:r>
            <a:endParaRPr sz="2000"/>
          </a:p>
          <a:p>
            <a:pPr marL="457200" lvl="0" indent="-355600" algn="just" rtl="0">
              <a:spcBef>
                <a:spcPts val="0"/>
              </a:spcBef>
              <a:spcAft>
                <a:spcPts val="0"/>
              </a:spcAft>
              <a:buSzPts val="2000"/>
              <a:buChar char="❏"/>
            </a:pPr>
            <a:r>
              <a:rPr lang="en" sz="2000"/>
              <a:t>The police stations, on the other hand are supposed to keep an updated app through which they’ll be notified about the prisoner’s unusual activity and take action against him according to the situation.</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Shape 313"/>
          <p:cNvSpPr txBox="1">
            <a:spLocks noGrp="1"/>
          </p:cNvSpPr>
          <p:nvPr>
            <p:ph type="body" idx="1"/>
          </p:nvPr>
        </p:nvSpPr>
        <p:spPr>
          <a:xfrm>
            <a:off x="1334000" y="672525"/>
            <a:ext cx="7551300" cy="4318200"/>
          </a:xfrm>
          <a:prstGeom prst="rect">
            <a:avLst/>
          </a:prstGeom>
        </p:spPr>
        <p:txBody>
          <a:bodyPr spcFirstLastPara="1" wrap="square" lIns="91425" tIns="91425" rIns="91425" bIns="91425" anchor="t" anchorCtr="0">
            <a:noAutofit/>
          </a:bodyPr>
          <a:lstStyle/>
          <a:p>
            <a:pPr marL="457200" lvl="0" indent="-342900" algn="just" rtl="0">
              <a:spcBef>
                <a:spcPts val="0"/>
              </a:spcBef>
              <a:spcAft>
                <a:spcPts val="0"/>
              </a:spcAft>
              <a:buSzPts val="1800"/>
              <a:buChar char="❏"/>
            </a:pPr>
            <a:r>
              <a:rPr lang="en" sz="1800"/>
              <a:t>There are three main conditions on the basis of which the nearby police station ( dealing with the case) will be notified about the unusual activity and thus the person will be caught:-</a:t>
            </a:r>
            <a:endParaRPr sz="1800"/>
          </a:p>
          <a:p>
            <a:pPr marL="914400" lvl="0" indent="-342900" algn="just" rtl="0">
              <a:spcBef>
                <a:spcPts val="0"/>
              </a:spcBef>
              <a:spcAft>
                <a:spcPts val="0"/>
              </a:spcAft>
              <a:buSzPts val="1800"/>
              <a:buChar char="●"/>
            </a:pPr>
            <a:r>
              <a:rPr lang="en" sz="1800"/>
              <a:t>If the prisoner tries to cross the specified boundary, the police will be notified about his location and strict action will be taken.</a:t>
            </a:r>
            <a:endParaRPr sz="1800"/>
          </a:p>
          <a:p>
            <a:pPr marL="914400" lvl="0" indent="-342900" algn="just" rtl="0">
              <a:spcBef>
                <a:spcPts val="0"/>
              </a:spcBef>
              <a:spcAft>
                <a:spcPts val="0"/>
              </a:spcAft>
              <a:buSzPts val="1800"/>
              <a:buChar char="●"/>
            </a:pPr>
            <a:r>
              <a:rPr lang="en" sz="1800"/>
              <a:t>If the prisoner tries to remove the anklet he is wearing, he/she will electrocuted through the anklet and the police will be notified about his action.</a:t>
            </a:r>
            <a:endParaRPr sz="1800"/>
          </a:p>
          <a:p>
            <a:pPr marL="914400" lvl="0" indent="-342900" algn="just" rtl="0">
              <a:spcBef>
                <a:spcPts val="0"/>
              </a:spcBef>
              <a:spcAft>
                <a:spcPts val="0"/>
              </a:spcAft>
              <a:buSzPts val="1800"/>
              <a:buChar char="●"/>
            </a:pPr>
            <a:r>
              <a:rPr lang="en" sz="1800"/>
              <a:t>If the prisoner’s mobile containing the “Tracker” app gets discharged to 20% battery power, he/she will be notified to remind him/her to charge it instantly but if it gets discharged to 10% battery power, the police will be notified about his location and action will be taken.</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Shape 318"/>
          <p:cNvSpPr txBox="1">
            <a:spLocks noGrp="1"/>
          </p:cNvSpPr>
          <p:nvPr>
            <p:ph type="title"/>
          </p:nvPr>
        </p:nvSpPr>
        <p:spPr>
          <a:xfrm>
            <a:off x="1388550" y="1315350"/>
            <a:ext cx="6366900" cy="18633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7200" dirty="0" smtClean="0"/>
              <a:t>Screenshots and Code </a:t>
            </a:r>
            <a:r>
              <a:rPr lang="en" sz="7200" dirty="0"/>
              <a:t>S</a:t>
            </a:r>
            <a:r>
              <a:rPr lang="en" sz="7200" dirty="0" smtClean="0"/>
              <a:t>nippets</a:t>
            </a:r>
            <a:endParaRPr sz="7200" dirty="0"/>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TotalTime>
  <Words>595</Words>
  <Application>Microsoft Office PowerPoint</Application>
  <PresentationFormat>On-screen Show (16:9)</PresentationFormat>
  <Paragraphs>46</Paragraphs>
  <Slides>29</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Maven Pro</vt:lpstr>
      <vt:lpstr>Nunito</vt:lpstr>
      <vt:lpstr>Arial</vt:lpstr>
      <vt:lpstr>Momentum</vt:lpstr>
      <vt:lpstr>Fugitive Monitoring System using Ankle Bracelets</vt:lpstr>
      <vt:lpstr>Problem Statement</vt:lpstr>
      <vt:lpstr>PowerPoint Presentation</vt:lpstr>
      <vt:lpstr>Proposed Solution</vt:lpstr>
      <vt:lpstr>PowerPoint Presentation</vt:lpstr>
      <vt:lpstr>Methodology</vt:lpstr>
      <vt:lpstr>PowerPoint Presentation</vt:lpstr>
      <vt:lpstr>PowerPoint Presentation</vt:lpstr>
      <vt:lpstr>Screenshots and Code Snippets</vt:lpstr>
      <vt:lpstr>WebApp Features Admin registers the authorized police stations where the distribution of bands takes place. The registered individuals can login and track the fugitives and can also assign bands to new fugitives. Technologies Used AWS RDS Python Flask HTML  CSS  JavaScript  Jquery Flask Maps API</vt:lpstr>
      <vt:lpstr>PowerPoint Presentation</vt:lpstr>
      <vt:lpstr>PowerPoint Presentation</vt:lpstr>
      <vt:lpstr>PowerPoint Presentation</vt:lpstr>
      <vt:lpstr>PowerPoint Presentation</vt:lpstr>
      <vt:lpstr>PowerPoint Presentation</vt:lpstr>
      <vt:lpstr>Mobile App Features The registered individuals can login and track the fugitives and can track the location of the fugitives during live time. In case the fugitives leave the assigned perimeter, the station is alerted Technologies Used AWS RDS Java GPS Google Maps API Firebase Push Notification Service</vt:lpstr>
      <vt:lpstr>PowerPoint Presentation</vt:lpstr>
      <vt:lpstr>PowerPoint Presentation</vt:lpstr>
      <vt:lpstr>PowerPoint Presentation</vt:lpstr>
      <vt:lpstr>PowerPoint Presentation</vt:lpstr>
      <vt:lpstr>Why both Mobile and Web Apps?</vt:lpstr>
      <vt:lpstr>Prototype</vt:lpstr>
      <vt:lpstr>PowerPoint Presentation</vt:lpstr>
      <vt:lpstr>Conclusion</vt:lpstr>
      <vt:lpstr>PowerPoint Presentation</vt:lpstr>
      <vt:lpstr>codeFugitives</vt:lpstr>
      <vt:lpstr>TEAM</vt:lpstr>
      <vt:lpstr>Contact Us :</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Fugitive Monitoring System using Ankle Bracelets</dc:title>
  <cp:lastModifiedBy>MUJ</cp:lastModifiedBy>
  <cp:revision>8</cp:revision>
  <dcterms:modified xsi:type="dcterms:W3CDTF">2018-03-20T21:16:15Z</dcterms:modified>
</cp:coreProperties>
</file>